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Squada One" charset="1" panose="020000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163" y="3130551"/>
            <a:ext cx="11019675" cy="201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9"/>
              </a:lnSpc>
            </a:pPr>
            <a:r>
              <a:rPr lang="en-US" sz="9999" spc="-449">
                <a:solidFill>
                  <a:srgbClr val="35DBFF"/>
                </a:solidFill>
                <a:latin typeface="Squada One"/>
                <a:ea typeface="Squada One"/>
                <a:cs typeface="Squada One"/>
                <a:sym typeface="Squada One"/>
              </a:rPr>
              <a:t> A INTELIGÊNCIA ARTIFICIAL NO FUTURO DAS NAÇÕES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16550" y="8493825"/>
            <a:ext cx="5425940" cy="764475"/>
            <a:chOff x="0" y="0"/>
            <a:chExt cx="1429054" cy="201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054" cy="201343"/>
            </a:xfrm>
            <a:custGeom>
              <a:avLst/>
              <a:gdLst/>
              <a:ahLst/>
              <a:cxnLst/>
              <a:rect r="r" b="b" t="t" l="l"/>
              <a:pathLst>
                <a:path h="201343" w="1429054">
                  <a:moveTo>
                    <a:pt x="72769" y="0"/>
                  </a:moveTo>
                  <a:lnTo>
                    <a:pt x="1356286" y="0"/>
                  </a:lnTo>
                  <a:cubicBezTo>
                    <a:pt x="1375585" y="0"/>
                    <a:pt x="1394094" y="7667"/>
                    <a:pt x="1407741" y="21313"/>
                  </a:cubicBezTo>
                  <a:cubicBezTo>
                    <a:pt x="1421387" y="34960"/>
                    <a:pt x="1429054" y="53469"/>
                    <a:pt x="1429054" y="72769"/>
                  </a:cubicBezTo>
                  <a:lnTo>
                    <a:pt x="1429054" y="128575"/>
                  </a:lnTo>
                  <a:cubicBezTo>
                    <a:pt x="1429054" y="147874"/>
                    <a:pt x="1421387" y="166383"/>
                    <a:pt x="1407741" y="180030"/>
                  </a:cubicBezTo>
                  <a:cubicBezTo>
                    <a:pt x="1394094" y="193677"/>
                    <a:pt x="1375585" y="201343"/>
                    <a:pt x="1356286" y="201343"/>
                  </a:cubicBezTo>
                  <a:lnTo>
                    <a:pt x="72769" y="201343"/>
                  </a:lnTo>
                  <a:cubicBezTo>
                    <a:pt x="53469" y="201343"/>
                    <a:pt x="34960" y="193677"/>
                    <a:pt x="21313" y="180030"/>
                  </a:cubicBezTo>
                  <a:cubicBezTo>
                    <a:pt x="7667" y="166383"/>
                    <a:pt x="0" y="147874"/>
                    <a:pt x="0" y="128575"/>
                  </a:cubicBezTo>
                  <a:lnTo>
                    <a:pt x="0" y="72769"/>
                  </a:lnTo>
                  <a:cubicBezTo>
                    <a:pt x="0" y="53469"/>
                    <a:pt x="7667" y="34960"/>
                    <a:pt x="21313" y="21313"/>
                  </a:cubicBezTo>
                  <a:cubicBezTo>
                    <a:pt x="34960" y="7667"/>
                    <a:pt x="53469" y="0"/>
                    <a:pt x="727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29054" cy="239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90304" y="6527414"/>
            <a:ext cx="7907392" cy="96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COMO </a:t>
            </a: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 TECNOLOGIA ESTÁ MOLDANDO PODER, SOCIEDADE E O DESTINO GLOBAL.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2069" y="8661089"/>
            <a:ext cx="5254901" cy="38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b="true" sz="22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FELIPE FERREIRA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29" y="214297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33632" y="2608556"/>
            <a:ext cx="5069889" cy="50698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t="0" r="-333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68777" y="1497499"/>
            <a:ext cx="5453655" cy="206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1"/>
              </a:lnSpc>
            </a:pPr>
            <a:r>
              <a:rPr lang="en-US" sz="856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CAPITÚLO 1 - 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8777" y="3834256"/>
            <a:ext cx="8130394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Inteligência Artificial (IA) deixou de ser uma promessa distante e se tornou um dos pilares fundamentais da sociedade moderna. Ela permeia desde serviços simples, como recomendações de vídeo, até decisões complexas, como diagnósticos médicos e segurança nacional.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cada ano, governos e grandes organizações aumentam seus investimentos na área, demonstrando que a tecnologia será crucial para determinar quais países liderarão o futuro.</a:t>
            </a: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Este eBook explora como a IA está mudando a estrutura social, econômica, política e militar das nações — e o impacto dessa transformação no mundo.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6142" y="7721455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1974">
            <a:off x="14079552" y="-195943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63800" y="1028700"/>
            <a:ext cx="6195500" cy="8229600"/>
            <a:chOff x="0" y="0"/>
            <a:chExt cx="959845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9845" cy="1274980"/>
            </a:xfrm>
            <a:custGeom>
              <a:avLst/>
              <a:gdLst/>
              <a:ahLst/>
              <a:cxnLst/>
              <a:rect r="r" b="b" t="t" l="l"/>
              <a:pathLst>
                <a:path h="1274980" w="959845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68072" t="0" r="-6807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174441"/>
            <a:ext cx="636960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CAPÍTULO 2 — O PODER DA IA NAS NAÇÕES MODERNAS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39666"/>
            <a:ext cx="7740379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💼 2.1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Economia impulsionada por IA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nações que dominam IA conseguem turbinar suas economias. Sistemas inteligentes otimizam cadeias de produção, aceleram pesquisas, reduzem custos e criam novos modelos de negócios.</a:t>
            </a:r>
          </a:p>
          <a:p>
            <a:pPr algn="just" marL="0" indent="0" lvl="1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Países como EUA, China e Índia já disputam a liderança global, sabendo que quem tiver maior automação e análise de dados terá vantagem estratégica.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05763" y="4354504"/>
            <a:ext cx="7740379" cy="275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⚖️ 2.2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Governo Inteligente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Governos modernos utilizam IA para: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Prever comportamentos econômicos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Investigar crimes com análise de padrões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Planejar recursos públicos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Melhorar sistemas de transporte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políticas sociais mais eficientes</a:t>
            </a:r>
          </a:p>
          <a:p>
            <a:pPr algn="just" marL="0" indent="0" lvl="1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administração pública está se tornando mais precisa e rápida — e as nações que não acompanharem ficarão para trás.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5763" y="6870525"/>
            <a:ext cx="7740379" cy="275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🛡️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2.3 Segurança Nacional e Defesa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IA é agora considerada uma “arma estratégica”.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Entre as aplicações mais fortes estão: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Drones autônomos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 de fronteiras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 cibersegurança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 de ameaças em tempo real</a:t>
            </a:r>
          </a:p>
          <a:p>
            <a:pPr algn="just" marL="0" indent="0" lvl="1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guerras do futuro não serão lutadas apenas com soldados, mas também com algoritmos.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0539" y="0"/>
            <a:ext cx="8737461" cy="11355780"/>
            <a:chOff x="0" y="0"/>
            <a:chExt cx="7620000" cy="9903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20000" cy="9903454"/>
            </a:xfrm>
            <a:custGeom>
              <a:avLst/>
              <a:gdLst/>
              <a:ahLst/>
              <a:cxnLst/>
              <a:rect r="r" b="b" t="t" l="l"/>
              <a:pathLst>
                <a:path h="9903454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462161"/>
                    <a:pt x="0" y="1031610"/>
                  </a:cubicBezTo>
                  <a:lnTo>
                    <a:pt x="0" y="9903454"/>
                  </a:lnTo>
                  <a:lnTo>
                    <a:pt x="6826250" y="9903454"/>
                  </a:lnTo>
                  <a:cubicBezTo>
                    <a:pt x="7264400" y="9903454"/>
                    <a:pt x="7620000" y="9441293"/>
                    <a:pt x="7620000" y="8871844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3"/>
              <a:stretch>
                <a:fillRect l="-47535" t="0" r="-4753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3032194">
            <a:off x="5464405" y="817462"/>
            <a:ext cx="2559125" cy="2414883"/>
          </a:xfrm>
          <a:custGeom>
            <a:avLst/>
            <a:gdLst/>
            <a:ahLst/>
            <a:cxnLst/>
            <a:rect r="r" b="b" t="t" l="l"/>
            <a:pathLst>
              <a:path h="2414883" w="2559125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1060"/>
            <a:ext cx="6465703" cy="232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1"/>
              </a:lnSpc>
            </a:pPr>
            <a:r>
              <a:rPr lang="en-US" sz="655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CAPÍTULO 3 — IA E TRANSFORMAÇÃO SOCIAL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699999">
            <a:off x="6061660" y="7996077"/>
            <a:ext cx="4855520" cy="4581845"/>
          </a:xfrm>
          <a:custGeom>
            <a:avLst/>
            <a:gdLst/>
            <a:ahLst/>
            <a:cxnLst/>
            <a:rect r="r" b="b" t="t" l="l"/>
            <a:pathLst>
              <a:path h="4581845" w="4855520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739751"/>
            <a:ext cx="7460720" cy="661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📚 3.1 Educação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personalizada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IA cria ambientes educacionais adaptativos, onde cada aluno recebe exatamente o que precisa aprender, no ritmo mais adequado para ele.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Isso reduz desigualdades e aumenta o potencial de formação de profissionais qualificados — algo essencial para o crescimento das nações.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🏥 3.2 Saúde inteligente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Hospitais e sistemas de saúde utilizam IA para: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Diagnóstico precoce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Gestão de prontuários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 de exames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Previsão de surtos de doenças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Além disso, a medicina preditiva pode estender a expectativa de vida das populações.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🤖 3.3 O impacto no mercado de trabalho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automação substituirá alguns empregos, mas criará muitos outros — principalmente nas áreas de: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Programação de IA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Robótica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 digital</a:t>
            </a:r>
          </a:p>
          <a:p>
            <a:pPr algn="just" marL="345443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Gestão de automação</a:t>
            </a:r>
          </a:p>
          <a:p>
            <a:pPr algn="just" marL="0" indent="0" lvl="1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nações que investirem em capacitação terão vantagem competitiva.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6759" y="506038"/>
            <a:ext cx="9828918" cy="9274924"/>
          </a:xfrm>
          <a:custGeom>
            <a:avLst/>
            <a:gdLst/>
            <a:ahLst/>
            <a:cxnLst/>
            <a:rect r="r" b="b" t="t" l="l"/>
            <a:pathLst>
              <a:path h="9274924" w="9828918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892197" y="1459949"/>
            <a:ext cx="7367103" cy="73671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29523"/>
            <a:ext cx="6369605" cy="223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63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CAPÍTULO 4 — O FUTURO DO PODER GLOBAL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45014"/>
            <a:ext cx="8115300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🌍 4.1 I</a:t>
            </a: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como novo “petróleo”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 últimos séculos, o petróleo determinou quem tinha maior influência global.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Agora, esse papel está sendo assumido pelos dados e pela inteligência artificial.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Quem dominar: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Computação de alto desempenho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Algoritmos avançados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Infraestruturas de dados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liderará o cenário político mundial.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🤝 4.2 Cooperação internacional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IA pode aproximar nações por meio de: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Pesquisa compartilhada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sustentável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 cibernética global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Projetos de sustentabilidade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 também pode gerar conflitos, caso usada para vigilância extrema ou armas autônomas.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🚀 4.3 O cenário provável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Especialistas acreditam que teremos: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Nações altamente tecnológicas dominando setores-chave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Países atrasados tecnologicamente enfrentando crises sociais e econômicas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Discussões éticas intensas sobre privacidade, autonomia e direitos humanos</a:t>
            </a:r>
          </a:p>
          <a:p>
            <a:pPr algn="just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Crescente dependência de sistemas autônomos</a:t>
            </a:r>
          </a:p>
          <a:p>
            <a:pPr algn="just" marL="0" indent="0" lvl="1">
              <a:lnSpc>
                <a:spcPts val="210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futuro pertence às nações que abraçarem a IA com responsabilidade e inovação.</a:t>
            </a:r>
          </a:p>
          <a:p>
            <a:pPr algn="just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27176" y="0"/>
            <a:ext cx="8460824" cy="10287000"/>
            <a:chOff x="0" y="0"/>
            <a:chExt cx="5222731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22731" cy="6350000"/>
            </a:xfrm>
            <a:custGeom>
              <a:avLst/>
              <a:gdLst/>
              <a:ahLst/>
              <a:cxnLst/>
              <a:rect r="r" b="b" t="t" l="l"/>
              <a:pathLst>
                <a:path h="6350000" w="5222731">
                  <a:moveTo>
                    <a:pt x="5222731" y="0"/>
                  </a:moveTo>
                  <a:lnTo>
                    <a:pt x="5222731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2338335" y="0"/>
                    <a:pt x="5222731" y="0"/>
                  </a:cubicBezTo>
                  <a:close/>
                </a:path>
              </a:pathLst>
            </a:custGeom>
            <a:blipFill>
              <a:blip r:embed="rId3"/>
              <a:stretch>
                <a:fillRect l="-41244" t="0" r="-4124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34270" y="3170852"/>
            <a:ext cx="8115300" cy="563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Inteligência Artificial está transformando profundamente o mundo.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Ela redefine como vivemos, trabalhamos, aprendemos e nos relacionamos. As nações que dominarem essa tecnologia não apenas crescerão economicamente, mas também determinarão os rumos culturais, políticos e estratégicos do planeta.</a:t>
            </a:r>
          </a:p>
          <a:p>
            <a:pPr algn="just" marL="0" indent="0" lvl="1">
              <a:lnSpc>
                <a:spcPts val="4059"/>
              </a:lnSpc>
              <a:spcBef>
                <a:spcPct val="0"/>
              </a:spcBef>
            </a:pPr>
            <a:r>
              <a:rPr lang="en-US" sz="2899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Ignorar a IA não é uma opção — ela é o futuro das nações.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334501" y="0"/>
            <a:ext cx="4928366" cy="4650585"/>
          </a:xfrm>
          <a:custGeom>
            <a:avLst/>
            <a:gdLst/>
            <a:ahLst/>
            <a:cxnLst/>
            <a:rect r="r" b="b" t="t" l="l"/>
            <a:pathLst>
              <a:path h="4650585" w="4928366">
                <a:moveTo>
                  <a:pt x="0" y="0"/>
                </a:moveTo>
                <a:lnTo>
                  <a:pt x="4928366" y="0"/>
                </a:lnTo>
                <a:lnTo>
                  <a:pt x="4928366" y="4650585"/>
                </a:lnTo>
                <a:lnTo>
                  <a:pt x="0" y="4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2929750">
            <a:off x="4992600" y="8193181"/>
            <a:ext cx="2257477" cy="2130237"/>
          </a:xfrm>
          <a:custGeom>
            <a:avLst/>
            <a:gdLst/>
            <a:ahLst/>
            <a:cxnLst/>
            <a:rect r="r" b="b" t="t" l="l"/>
            <a:pathLst>
              <a:path h="2130237" w="2257477">
                <a:moveTo>
                  <a:pt x="0" y="0"/>
                </a:moveTo>
                <a:lnTo>
                  <a:pt x="2257477" y="0"/>
                </a:lnTo>
                <a:lnTo>
                  <a:pt x="2257477" y="2130238"/>
                </a:lnTo>
                <a:lnTo>
                  <a:pt x="0" y="2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44579"/>
            <a:ext cx="6369605" cy="185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8"/>
              </a:lnSpc>
            </a:pPr>
            <a:r>
              <a:rPr lang="en-US" sz="7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CAPÍTULO  FINAL -  CONCLUSÃO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13224" y="1931151"/>
            <a:ext cx="9261553" cy="3954172"/>
            <a:chOff x="0" y="0"/>
            <a:chExt cx="7436558" cy="317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36558" cy="3175000"/>
            </a:xfrm>
            <a:custGeom>
              <a:avLst/>
              <a:gdLst/>
              <a:ahLst/>
              <a:cxnLst/>
              <a:rect r="r" b="b" t="t" l="l"/>
              <a:pathLst>
                <a:path h="3175000" w="7436558">
                  <a:moveTo>
                    <a:pt x="7436558" y="3175000"/>
                  </a:moveTo>
                  <a:lnTo>
                    <a:pt x="0" y="3175000"/>
                  </a:lnTo>
                  <a:cubicBezTo>
                    <a:pt x="0" y="1421498"/>
                    <a:pt x="1664733" y="0"/>
                    <a:pt x="3718279" y="0"/>
                  </a:cubicBezTo>
                  <a:cubicBezTo>
                    <a:pt x="5771825" y="0"/>
                    <a:pt x="7436558" y="1421498"/>
                    <a:pt x="7436558" y="3175000"/>
                  </a:cubicBezTo>
                  <a:close/>
                </a:path>
              </a:pathLst>
            </a:custGeom>
            <a:blipFill>
              <a:blip r:embed="rId3"/>
              <a:stretch>
                <a:fillRect l="0" t="-28074" r="0" b="-2807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81034" y="5714099"/>
            <a:ext cx="11325931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AGRADECIMENTOS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44253" y="7219706"/>
            <a:ext cx="14999494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AGRADEÇO POR LER ESTE EBOOK E </a:t>
            </a:r>
            <a:r>
              <a:rPr lang="en-US" sz="24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EXPLORAR COMO A IA MOLDARÁ O FUTURO GLOBAL.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QUE ESTE CONTEÚDO INSPIRE APRENDIZADO, CRESCIMENTO E CURIOSIDADE SOBRE O UNIVERSO FASCINANTE DA INTELIGÊNCIA ARTIFICIAL..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DAG43YcuV3o</dc:identifier>
  <dcterms:modified xsi:type="dcterms:W3CDTF">2011-08-01T06:04:30Z</dcterms:modified>
  <cp:revision>1</cp:revision>
  <dc:title>FELIPE Ferreira</dc:title>
</cp:coreProperties>
</file>